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0"/>
  </p:notesMasterIdLst>
  <p:sldIdLst>
    <p:sldId id="256" r:id="rId2"/>
    <p:sldId id="262" r:id="rId3"/>
    <p:sldId id="282" r:id="rId4"/>
    <p:sldId id="283" r:id="rId5"/>
    <p:sldId id="264" r:id="rId6"/>
    <p:sldId id="265" r:id="rId7"/>
    <p:sldId id="267" r:id="rId8"/>
    <p:sldId id="268" r:id="rId9"/>
    <p:sldId id="271" r:id="rId10"/>
    <p:sldId id="284" r:id="rId11"/>
    <p:sldId id="289" r:id="rId12"/>
    <p:sldId id="290" r:id="rId13"/>
    <p:sldId id="291" r:id="rId14"/>
    <p:sldId id="276" r:id="rId15"/>
    <p:sldId id="292" r:id="rId16"/>
    <p:sldId id="288" r:id="rId17"/>
    <p:sldId id="279" r:id="rId18"/>
    <p:sldId id="28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 Jasson Pios" initials="KJP" lastIdx="1" clrIdx="0">
    <p:extLst>
      <p:ext uri="{19B8F6BF-5375-455C-9EA6-DF929625EA0E}">
        <p15:presenceInfo xmlns:p15="http://schemas.microsoft.com/office/powerpoint/2012/main" userId="b94ba7b30d4419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D643E-892A-45C5-8141-C5388FFB09F8}" type="datetimeFigureOut">
              <a:rPr lang="en-PH" smtClean="0"/>
              <a:t>8/6/2021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1C03E-966D-4BF7-A324-AA36A18130C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499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Background</a:t>
            </a:r>
            <a:r>
              <a:rPr lang="en-PH" baseline="0" dirty="0" smtClean="0"/>
              <a:t> of the study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1C03E-966D-4BF7-A324-AA36A18130CB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971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Statement (2/2)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1C03E-966D-4BF7-A324-AA36A18130CB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943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Significance</a:t>
            </a:r>
            <a:r>
              <a:rPr lang="en-PH" baseline="0" dirty="0" smtClean="0"/>
              <a:t> of the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1C03E-966D-4BF7-A324-AA36A18130CB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76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1C03E-966D-4BF7-A324-AA36A18130CB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482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3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1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0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20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10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8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8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1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1732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9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5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7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12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4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7" y="4827213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7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5" y="4827211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65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30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3" y="430216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6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1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2861736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1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1" y="2060577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6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1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1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7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7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4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2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8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3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5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8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2" y="295738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16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380" y="1484778"/>
            <a:ext cx="6620968" cy="3329581"/>
          </a:xfrm>
        </p:spPr>
        <p:txBody>
          <a:bodyPr/>
          <a:lstStyle/>
          <a:p>
            <a:r>
              <a:rPr lang="en-PH" sz="4800" dirty="0">
                <a:solidFill>
                  <a:schemeClr val="bg1">
                    <a:lumMod val="90000"/>
                    <a:lumOff val="10000"/>
                  </a:schemeClr>
                </a:solidFill>
                <a:latin typeface="Roboto" pitchFamily="2" charset="0"/>
                <a:ea typeface="Roboto" pitchFamily="2" charset="0"/>
              </a:rPr>
              <a:t>Scheduling of Patrols Within the UPLB Campus Using </a:t>
            </a:r>
            <a:r>
              <a:rPr lang="en-PH" sz="48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" pitchFamily="2" charset="0"/>
                <a:ea typeface="Roboto" pitchFamily="2" charset="0"/>
              </a:rPr>
              <a:t>an Opportunistic </a:t>
            </a:r>
            <a:r>
              <a:rPr lang="en-PH" sz="4800" dirty="0">
                <a:solidFill>
                  <a:schemeClr val="bg1">
                    <a:lumMod val="90000"/>
                    <a:lumOff val="10000"/>
                  </a:schemeClr>
                </a:solidFill>
                <a:latin typeface="Roboto" pitchFamily="2" charset="0"/>
                <a:ea typeface="Roboto" pitchFamily="2" charset="0"/>
              </a:rPr>
              <a:t>Crime Security </a:t>
            </a:r>
            <a:r>
              <a:rPr lang="en-PH" sz="48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" pitchFamily="2" charset="0"/>
                <a:ea typeface="Roboto" pitchFamily="2" charset="0"/>
              </a:rPr>
              <a:t>Game</a:t>
            </a:r>
            <a:endParaRPr lang="en-PH" sz="4800" dirty="0">
              <a:solidFill>
                <a:schemeClr val="bg1">
                  <a:lumMod val="90000"/>
                  <a:lumOff val="1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913" y="4814359"/>
            <a:ext cx="380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Roboto Lt" pitchFamily="2" charset="0"/>
                <a:ea typeface="Roboto Lt" pitchFamily="2" charset="0"/>
              </a:rPr>
              <a:t>Karl Jasson B. Pios and </a:t>
            </a:r>
            <a:r>
              <a:rPr lang="en-PH" sz="1400" dirty="0" err="1">
                <a:latin typeface="Roboto Lt" pitchFamily="2" charset="0"/>
                <a:ea typeface="Roboto Lt" pitchFamily="2" charset="0"/>
              </a:rPr>
              <a:t>Jaderick</a:t>
            </a:r>
            <a:r>
              <a:rPr lang="en-PH" sz="1400" dirty="0">
                <a:latin typeface="Roboto Lt" pitchFamily="2" charset="0"/>
                <a:ea typeface="Roboto Lt" pitchFamily="2" charset="0"/>
              </a:rPr>
              <a:t> P. </a:t>
            </a:r>
            <a:r>
              <a:rPr lang="en-PH" sz="1400" dirty="0" err="1">
                <a:latin typeface="Roboto Lt" pitchFamily="2" charset="0"/>
                <a:ea typeface="Roboto Lt" pitchFamily="2" charset="0"/>
              </a:rPr>
              <a:t>Pabico</a:t>
            </a:r>
            <a:endParaRPr lang="en-PH" sz="1400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Materials and Methods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516205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The campus is divided into 3 zones, and each zone into patches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User sets the schedule length, interval length and the number of patrols deployed in each zone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Each patrol only moves within the zone they’re assigned to, except during emergencies.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Zoning ensures patrols are spread fairly well across campus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64" y="1416676"/>
            <a:ext cx="3251578" cy="32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Materials and Methods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5380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Patches have “weight” values, determined by their priority level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Each zone has its own probability distribution influenced by the weights of the patch they contain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A patch’s probability is determined by its weight divided by the sum of all weights in the zone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18" y="4109506"/>
            <a:ext cx="4115374" cy="251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7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Materials and Methods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5424771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For each zone, in between intervals, the scheduling program selects patches equal to the number of patrols in the zone.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A patch may be selected for consecutive patches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More patrols in each zone improve coverage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0"/>
          <a:stretch/>
        </p:blipFill>
        <p:spPr>
          <a:xfrm>
            <a:off x="6012054" y="1171979"/>
            <a:ext cx="2858992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Materials and Methods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5380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Each patrol has an estimated “mileage” value that calculates how far said patrol has travelled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When assigning which patrol to visit what patch, the program aims to keep the average mileage low (each zone gets an exclusive average mileage)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0"/>
          <a:stretch/>
        </p:blipFill>
        <p:spPr>
          <a:xfrm>
            <a:off x="1135636" y="3903260"/>
            <a:ext cx="7039373" cy="25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Results and Discussion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The effectiveness of the scheduler increases</a:t>
            </a:r>
            <a:r>
              <a:rPr lang="en-PH" dirty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 </a:t>
            </a: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as the number of patrols increase.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The scheduler kept visit frequencies consistent, and higher priority areas are sufficiently visited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Attackers may observe how often an area is visited, but not predict when the visits occur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02" y="3832541"/>
            <a:ext cx="4572638" cy="2753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1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Results and Discussion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Comparing the schedulers output to a system using Uniform Randomization shows that weighed probability is more effective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Visit frequencies were nearly equal to each other, which in the real world, would be inefficient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Comparisons to unaided human decision making could not be conducted as information on current patrol strategies was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4400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Results and Discussion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The zoning approach has provided several 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Inability to transfer patrols between zones midway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Patrols still have a tendency to cluster in one area of the zone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Zones with zero assigned patrols are unguarded for the duration of the generated schedule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Long duration schedules cannot be generated properly as patrols have no way to reset mileage values, which would have reflected personnel replacements/shifts.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It is possible to keep the average mileage lower if the scheduler can look ahead into the schedule when assigning patrols.</a:t>
            </a:r>
          </a:p>
        </p:txBody>
      </p:sp>
    </p:spTree>
    <p:extLst>
      <p:ext uri="{BB962C8B-B14F-4D97-AF65-F5344CB8AC3E}">
        <p14:creationId xmlns:p14="http://schemas.microsoft.com/office/powerpoint/2010/main" val="32151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Conclusion and Future Work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>
                <a:latin typeface="Roboto Lt" pitchFamily="2" charset="0"/>
                <a:ea typeface="Roboto Lt" pitchFamily="2" charset="0"/>
              </a:rPr>
              <a:t>This scheduler is capable of </a:t>
            </a:r>
            <a:r>
              <a:rPr lang="en-PH" dirty="0" smtClean="0">
                <a:latin typeface="Roboto Lt" pitchFamily="2" charset="0"/>
                <a:ea typeface="Roboto Lt" pitchFamily="2" charset="0"/>
              </a:rPr>
              <a:t>deploying </a:t>
            </a:r>
            <a:r>
              <a:rPr lang="en-PH" dirty="0">
                <a:latin typeface="Roboto Lt" pitchFamily="2" charset="0"/>
                <a:ea typeface="Roboto Lt" pitchFamily="2" charset="0"/>
              </a:rPr>
              <a:t>patrols around the </a:t>
            </a:r>
            <a:r>
              <a:rPr lang="en-PH" dirty="0" smtClean="0">
                <a:latin typeface="Roboto Lt" pitchFamily="2" charset="0"/>
                <a:ea typeface="Roboto Lt" pitchFamily="2" charset="0"/>
              </a:rPr>
              <a:t>campus while avoiding predictability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High priority areas are ensured a sufficient amount of visits, while lower priority areas will not be neglected.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Implementations on zoning, scheduling, and assignment can still be improved by more dynamic approaches</a:t>
            </a:r>
          </a:p>
        </p:txBody>
      </p:sp>
    </p:spTree>
    <p:extLst>
      <p:ext uri="{BB962C8B-B14F-4D97-AF65-F5344CB8AC3E}">
        <p14:creationId xmlns:p14="http://schemas.microsoft.com/office/powerpoint/2010/main" val="13499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Conclusion and Future Work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Real-time data on </a:t>
            </a:r>
            <a:r>
              <a:rPr lang="en-PH" dirty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patrol locations would </a:t>
            </a: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improve the scheduler’s algorithm, which can be obtained by simulation integrated into the system itself, or real world GPS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Future studies may look into larger domains with different constraints and environments, such as subdivisions </a:t>
            </a:r>
            <a:r>
              <a:rPr lang="en-PH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or public events.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0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Introduction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5380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Patrolling is one of the most common practices done by security entities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There are two challenges faced when deploying patrols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Limitations to resources, as full coverage is costly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Patrol movements can be observed by enemies, and avoiding predictability is a must</a:t>
            </a:r>
          </a:p>
        </p:txBody>
      </p:sp>
    </p:spTree>
    <p:extLst>
      <p:ext uri="{BB962C8B-B14F-4D97-AF65-F5344CB8AC3E}">
        <p14:creationId xmlns:p14="http://schemas.microsoft.com/office/powerpoint/2010/main" val="42255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Introduction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Randomization of patrol movements can help against predictability, but full dependence on pure randomization causes inconsistencies.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Higher priority areas may not be visited sufficiently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>
                <a:latin typeface="Roboto Lt" pitchFamily="2" charset="0"/>
                <a:ea typeface="Roboto Lt" pitchFamily="2" charset="0"/>
              </a:rPr>
              <a:t>Several areas may receive too few or too many visits day by </a:t>
            </a:r>
            <a:r>
              <a:rPr lang="en-PH" dirty="0" smtClean="0">
                <a:latin typeface="Roboto Lt" pitchFamily="2" charset="0"/>
                <a:ea typeface="Roboto Lt" pitchFamily="2" charset="0"/>
              </a:rPr>
              <a:t>day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Randomization cannot be effectively executed by human subjects without assistance.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Patrols ordered to “move randomly” are still susceptible to personal biases, and patterns may still develop patterns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PH" dirty="0" smtClean="0">
              <a:latin typeface="Roboto Lt" pitchFamily="2" charset="0"/>
              <a:ea typeface="Roboto Lt" pitchFamily="2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PH" dirty="0" smtClean="0">
              <a:latin typeface="Roboto Lt" pitchFamily="2" charset="0"/>
              <a:ea typeface="Roboto Lt" pitchFamily="2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Introduction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This study aims to assist the UPLB University Police Force in deploying patrols optimally within the campus.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A scheduling program is developed that addresses the following: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Deploy patrols randomly, but with weighted probabilities (high priority areas get higher probabilities)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Create patrolling schedules that make it harder for enemies to predict patrol movements</a:t>
            </a:r>
            <a:endParaRPr lang="en-PH" dirty="0"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7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Review of Literature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Stackelberg</a:t>
            </a: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 Security Games (SSGs)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Leader/defender constantly deploys patrols to protect targets, knowing that followers/attackers are observing and are planning an attack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When patrol movements are more difficult to predict, attackers will find it harder to figure out when and where to attack</a:t>
            </a:r>
          </a:p>
          <a:p>
            <a:pPr>
              <a:buFont typeface="Wingdings" panose="05000000000000000000" pitchFamily="2" charset="2"/>
              <a:buChar char="§"/>
            </a:pPr>
            <a:endParaRPr lang="en-PH" dirty="0" smtClean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Review of Literature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Three categories of SSGs: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Infrastructure security games (organized crime, terrorist attacks)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Green security games (poachers, illegal loggers, illegal fishing)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Opportunistic crime security games (urban crime)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Review of Literature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Primary challenges of SSGs: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Scalability (complexity increases as the amount of resources and targets increase)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Robustness (assumptions may be inaccurate, researches often adjust the algorithm using obtained data)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Bounded Rationality (adversaries are not perfectly rational, not selecting the optimal strategy as assumed by game theory)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Review of Literature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Opportunistic Crime Security Games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Crimes occurring in public areas, such as UPLB, are considered opportunistic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Criminals do not plan ahead, instead they commit crime when they see a chance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Crime </a:t>
            </a:r>
            <a:r>
              <a:rPr lang="en-PH" dirty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data can be used to </a:t>
            </a: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in </a:t>
            </a:r>
            <a:r>
              <a:rPr lang="en-PH" dirty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planning and adapting the </a:t>
            </a: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security entity’s strategy, prioritizing areas with higher crime rates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If criminals perceive a greater risk, they are often discouraged from committing crime</a:t>
            </a:r>
          </a:p>
        </p:txBody>
      </p:sp>
    </p:spTree>
    <p:extLst>
      <p:ext uri="{BB962C8B-B14F-4D97-AF65-F5344CB8AC3E}">
        <p14:creationId xmlns:p14="http://schemas.microsoft.com/office/powerpoint/2010/main" val="691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20"/>
            <a:ext cx="7055380" cy="719259"/>
          </a:xfrm>
        </p:spPr>
        <p:txBody>
          <a:bodyPr/>
          <a:lstStyle/>
          <a:p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Materials and Methods</a:t>
            </a:r>
            <a:endParaRPr lang="en-PH" dirty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416676"/>
            <a:ext cx="7054644" cy="4831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Roboto Lt" pitchFamily="2" charset="0"/>
                <a:ea typeface="Roboto Lt" pitchFamily="2" charset="0"/>
              </a:rPr>
              <a:t>Software used for this research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Java 11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PH" dirty="0" smtClean="0">
                <a:latin typeface="Roboto Lt" pitchFamily="2" charset="0"/>
                <a:ea typeface="Roboto Lt" pitchFamily="2" charset="0"/>
              </a:rPr>
              <a:t>Eclipse </a:t>
            </a:r>
            <a:r>
              <a:rPr lang="en-PH" dirty="0">
                <a:latin typeface="Roboto Lt" pitchFamily="2" charset="0"/>
                <a:ea typeface="Roboto Lt" pitchFamily="2" charset="0"/>
              </a:rPr>
              <a:t>Integrated Development Environment (IDE</a:t>
            </a:r>
            <a:r>
              <a:rPr lang="en-PH" dirty="0" smtClean="0">
                <a:latin typeface="Roboto Lt" pitchFamily="2" charset="0"/>
                <a:ea typeface="Roboto Lt" pitchFamily="2" charset="0"/>
              </a:rPr>
              <a:t>) version 2020-12</a:t>
            </a:r>
            <a:endParaRPr lang="en-PH" dirty="0" smtClean="0">
              <a:solidFill>
                <a:schemeClr val="bg1">
                  <a:lumMod val="90000"/>
                  <a:lumOff val="10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4">
      <a:dk1>
        <a:srgbClr val="0C0C0C"/>
      </a:dk1>
      <a:lt1>
        <a:srgbClr val="0C0C0C"/>
      </a:lt1>
      <a:dk2>
        <a:srgbClr val="0C0C0C"/>
      </a:dk2>
      <a:lt2>
        <a:srgbClr val="0C0C0C"/>
      </a:lt2>
      <a:accent1>
        <a:srgbClr val="BFBFBF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696</TotalTime>
  <Words>939</Words>
  <Application>Microsoft Office PowerPoint</Application>
  <PresentationFormat>On-screen Show (4:3)</PresentationFormat>
  <Paragraphs>88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Roboto Lt</vt:lpstr>
      <vt:lpstr>Wingdings</vt:lpstr>
      <vt:lpstr>Wingdings 3</vt:lpstr>
      <vt:lpstr>Ion</vt:lpstr>
      <vt:lpstr>Scheduling of Patrols Within the UPLB Campus Using an Opportunistic Crime Security Game</vt:lpstr>
      <vt:lpstr>Introduction</vt:lpstr>
      <vt:lpstr>Introduction</vt:lpstr>
      <vt:lpstr>Introduction</vt:lpstr>
      <vt:lpstr>Review of Literature</vt:lpstr>
      <vt:lpstr>Review of Literature</vt:lpstr>
      <vt:lpstr>Review of Literature</vt:lpstr>
      <vt:lpstr>Review of Literature</vt:lpstr>
      <vt:lpstr>Materials and Methods</vt:lpstr>
      <vt:lpstr>Materials and Methods</vt:lpstr>
      <vt:lpstr>Materials and Methods</vt:lpstr>
      <vt:lpstr>Materials and Methods</vt:lpstr>
      <vt:lpstr>Materials and Methods</vt:lpstr>
      <vt:lpstr>Results and Discussion</vt:lpstr>
      <vt:lpstr>Results and Discussion</vt:lpstr>
      <vt:lpstr>Results and Discussion</vt:lpstr>
      <vt:lpstr>Conclusion and Future Work</vt:lpstr>
      <vt:lpstr>Conclusion and 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of Patrols Within the UPLB Campus Using Opportunistic Crime Security Games</dc:title>
  <dc:creator>Karl Jasson Pios</dc:creator>
  <cp:lastModifiedBy>Karl Jasson</cp:lastModifiedBy>
  <cp:revision>200</cp:revision>
  <dcterms:created xsi:type="dcterms:W3CDTF">2019-08-14T13:55:05Z</dcterms:created>
  <dcterms:modified xsi:type="dcterms:W3CDTF">2021-08-06T03:47:35Z</dcterms:modified>
</cp:coreProperties>
</file>